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418"/>
    <a:srgbClr val="8398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8231C-802E-DD3F-5BEA-590EDB334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A3574-04A9-09FC-2F8D-F004FC9C4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70DCE-A91C-D4B7-1A25-73C7AE594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149E-7703-42B3-AC87-CE44C759CDF3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37130-8607-66F7-DE80-77574EAAC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31E6C-6BBE-B7D5-7F56-9F758969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2848-2109-421B-9A20-1194629B8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69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5868-B284-80A7-46E9-978D81AF6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28E2D-347B-961A-AC62-3288B7A42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68FD6-1945-8DB8-C30E-A1AC741F0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149E-7703-42B3-AC87-CE44C759CDF3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B6E8E-6EC3-B1F2-F357-05D355D3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7F68C-7C65-C7EE-22F1-FD0595C0F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2848-2109-421B-9A20-1194629B8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66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8A0D4-238C-3738-ACE1-FD5BE0487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22ADB6-C662-C6B3-42A3-72C5D93D8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1639E-88A6-40E7-81E2-D0AE30F4C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149E-7703-42B3-AC87-CE44C759CDF3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BB1E9-C585-FA2C-0949-5253C210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E6FA4-D8E5-D2B3-8FE3-F10EF868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2848-2109-421B-9A20-1194629B8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49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EEBBB-6609-6291-6D78-73AE6EEC9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F28BB-D9F6-29C4-DC51-96F174D1F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E49CC-CC42-B48B-B3B2-ED58B088F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149E-7703-42B3-AC87-CE44C759CDF3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5EDBE-9047-E7D1-4362-10D75C33A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4ABD4-E4D9-E845-AAB5-1B6D7BFF7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2848-2109-421B-9A20-1194629B8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05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3318-08FA-AA5C-9F22-866D021B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9AFC4-4586-A325-DA98-564E8FB42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B8E1F-2832-5103-3D1C-98F15F46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149E-7703-42B3-AC87-CE44C759CDF3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C600C-A0E9-7F66-CCFF-7FCEB0E6B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6253F-F801-136E-8A04-88F39CB8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2848-2109-421B-9A20-1194629B8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33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1CAF2-B01B-8E93-86D5-74E12F624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55ACD-B00F-364A-62E4-25432BA0D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507DB-3AAB-49FC-9682-F0BD2BDA1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3B286-99FB-4848-62C5-78DE9D67D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149E-7703-42B3-AC87-CE44C759CDF3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04636-4F84-4950-45A7-C3FD892E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77BA4-4044-BD6F-3065-50172EFD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2848-2109-421B-9A20-1194629B8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85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10C47-B959-D301-17FF-CCD23E92A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48326-4310-E9F9-07E2-AD199B66C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C3E01-98F5-2D34-794F-E9E850FA2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06501B-34D2-E917-9FB5-78D25E1CA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05478-AC72-B36E-9E33-4CD1258F31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2C2BD8-550E-A2BB-95E1-A42D5B9A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149E-7703-42B3-AC87-CE44C759CDF3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7E0ACB-FCA0-32A0-F341-DF7AE439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43B924-7579-2B1E-848F-9F9D5268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2848-2109-421B-9A20-1194629B8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42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6B66B-7A90-5344-16DE-3BEA5443D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6F810E-5832-1D53-DA8F-4D6ADCFB0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149E-7703-42B3-AC87-CE44C759CDF3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2D45B8-F64B-A375-0AE4-49DF2E04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D0700-442B-F004-C531-E4F9D168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2848-2109-421B-9A20-1194629B8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37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5A6163-AFEF-773C-FC77-A7855022E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149E-7703-42B3-AC87-CE44C759CDF3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5A38D-5ECC-9C4C-108A-320F6A95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515D2-8B43-A656-FFB9-6DBAF46E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2848-2109-421B-9A20-1194629B8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75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79BAB-81D7-2F6D-F3CE-3D137935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489D8-B78C-D2D2-E6E6-8AF4B88D1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270E9-6038-02B2-5700-6B22293D1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60E44-67C2-1D53-EA58-5935FF677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149E-7703-42B3-AC87-CE44C759CDF3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C434A-3FC3-8776-2DDE-74C99642A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67D30-D7BF-9768-95FE-0990E5F47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2848-2109-421B-9A20-1194629B8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88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385DF-7A69-A88E-C891-622D21ECC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AF4BF9-4BF2-4E7D-2548-4418E831F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D98AC-3993-BD26-1F95-09E9E5CD3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7687F-041E-0BDB-8E50-175EFFB3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149E-7703-42B3-AC87-CE44C759CDF3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E85B5-DA0F-9165-C8CF-42F0D256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D2321-9670-01BD-06C8-46900D800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2848-2109-421B-9A20-1194629B8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5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2F5B6-CAFB-55F8-6844-DA8AB35CB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72D27-FD14-3EEB-CF73-FA3D542B6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4B5D4-5919-2319-C051-34F6ADDF7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1149E-7703-42B3-AC87-CE44C759CDF3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C4901-4DF7-7E47-BD93-74B19E791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0DC11-4664-18F2-A605-603821CCA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42848-2109-421B-9A20-1194629B8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71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2369-82A5-B9E5-1BE8-8C36346AC5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553FF-EFD9-BD8C-6042-B480D0C513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D975594-84EC-58D6-ECCF-C65042D31D3D}"/>
              </a:ext>
            </a:extLst>
          </p:cNvPr>
          <p:cNvSpPr/>
          <p:nvPr/>
        </p:nvSpPr>
        <p:spPr>
          <a:xfrm>
            <a:off x="469783" y="427839"/>
            <a:ext cx="11283193" cy="6140741"/>
          </a:xfrm>
          <a:prstGeom prst="roundRect">
            <a:avLst/>
          </a:prstGeom>
          <a:solidFill>
            <a:srgbClr val="8398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9E4F6-FDC4-26C4-179C-48D76BE2C374}"/>
              </a:ext>
            </a:extLst>
          </p:cNvPr>
          <p:cNvSpPr txBox="1"/>
          <p:nvPr/>
        </p:nvSpPr>
        <p:spPr>
          <a:xfrm>
            <a:off x="974521" y="1351508"/>
            <a:ext cx="102429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What is Paul saying? 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did he say these things to the church in Ephesus? 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should we, the church in 21st century Britain, respond to that today?</a:t>
            </a:r>
            <a:endParaRPr lang="en-GB" sz="4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9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2369-82A5-B9E5-1BE8-8C36346AC5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553FF-EFD9-BD8C-6042-B480D0C513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D975594-84EC-58D6-ECCF-C65042D31D3D}"/>
              </a:ext>
            </a:extLst>
          </p:cNvPr>
          <p:cNvSpPr/>
          <p:nvPr/>
        </p:nvSpPr>
        <p:spPr>
          <a:xfrm>
            <a:off x="469783" y="427839"/>
            <a:ext cx="11283193" cy="6140741"/>
          </a:xfrm>
          <a:prstGeom prst="roundRect">
            <a:avLst/>
          </a:prstGeom>
          <a:solidFill>
            <a:srgbClr val="8398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9E4F6-FDC4-26C4-179C-48D76BE2C374}"/>
              </a:ext>
            </a:extLst>
          </p:cNvPr>
          <p:cNvSpPr txBox="1"/>
          <p:nvPr/>
        </p:nvSpPr>
        <p:spPr>
          <a:xfrm>
            <a:off x="1023457" y="822121"/>
            <a:ext cx="1024295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Paul urges the Ephesians to turn away from</a:t>
            </a:r>
          </a:p>
          <a:p>
            <a:endParaRPr lang="en-GB" sz="2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Fornication					</a:t>
            </a:r>
          </a:p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Impurity of any kind			</a:t>
            </a:r>
          </a:p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Greed</a:t>
            </a:r>
          </a:p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Unwholesome talk</a:t>
            </a:r>
          </a:p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Foolishness and drunkenness</a:t>
            </a:r>
          </a:p>
          <a:p>
            <a:endParaRPr lang="en-GB" sz="2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He calls these things the </a:t>
            </a:r>
          </a:p>
          <a:p>
            <a:r>
              <a:rPr lang="en-GB" sz="4000" b="1" i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			</a:t>
            </a:r>
            <a:r>
              <a:rPr lang="en-GB" sz="4000" b="1" i="1" dirty="0">
                <a:latin typeface="Roboto" panose="02000000000000000000" pitchFamily="2" charset="0"/>
                <a:ea typeface="Roboto" panose="02000000000000000000" pitchFamily="2" charset="0"/>
              </a:rPr>
              <a:t>unfruitful works of darkness.</a:t>
            </a:r>
          </a:p>
        </p:txBody>
      </p:sp>
    </p:spTree>
    <p:extLst>
      <p:ext uri="{BB962C8B-B14F-4D97-AF65-F5344CB8AC3E}">
        <p14:creationId xmlns:p14="http://schemas.microsoft.com/office/powerpoint/2010/main" val="227056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2369-82A5-B9E5-1BE8-8C36346AC5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553FF-EFD9-BD8C-6042-B480D0C513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D975594-84EC-58D6-ECCF-C65042D31D3D}"/>
              </a:ext>
            </a:extLst>
          </p:cNvPr>
          <p:cNvSpPr/>
          <p:nvPr/>
        </p:nvSpPr>
        <p:spPr>
          <a:xfrm>
            <a:off x="469783" y="427839"/>
            <a:ext cx="11283193" cy="6140741"/>
          </a:xfrm>
          <a:prstGeom prst="roundRect">
            <a:avLst/>
          </a:prstGeom>
          <a:solidFill>
            <a:srgbClr val="8398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9E4F6-FDC4-26C4-179C-48D76BE2C374}"/>
              </a:ext>
            </a:extLst>
          </p:cNvPr>
          <p:cNvSpPr txBox="1"/>
          <p:nvPr/>
        </p:nvSpPr>
        <p:spPr>
          <a:xfrm>
            <a:off x="1023457" y="822121"/>
            <a:ext cx="1024295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Once you were darkness, but now in the Lord you are light.  Live as children of light – for the fruit of the light is found in all that is good and right and true.</a:t>
            </a:r>
          </a:p>
          <a:p>
            <a:pPr algn="r"/>
            <a:r>
              <a:rPr lang="en-GB" sz="4000" b="1" i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Ephesians 5:8-9</a:t>
            </a:r>
            <a:endParaRPr lang="en-GB" sz="4000" b="1" i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33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2369-82A5-B9E5-1BE8-8C36346AC5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553FF-EFD9-BD8C-6042-B480D0C513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D975594-84EC-58D6-ECCF-C65042D31D3D}"/>
              </a:ext>
            </a:extLst>
          </p:cNvPr>
          <p:cNvSpPr/>
          <p:nvPr/>
        </p:nvSpPr>
        <p:spPr>
          <a:xfrm>
            <a:off x="469783" y="427839"/>
            <a:ext cx="11283193" cy="6140741"/>
          </a:xfrm>
          <a:prstGeom prst="roundRect">
            <a:avLst/>
          </a:prstGeom>
          <a:solidFill>
            <a:srgbClr val="8398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9E4F6-FDC4-26C4-179C-48D76BE2C374}"/>
              </a:ext>
            </a:extLst>
          </p:cNvPr>
          <p:cNvSpPr txBox="1"/>
          <p:nvPr/>
        </p:nvSpPr>
        <p:spPr>
          <a:xfrm>
            <a:off x="1023457" y="822121"/>
            <a:ext cx="10698760" cy="740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were people behaving in Ephesus?</a:t>
            </a:r>
            <a:endParaRPr lang="en-GB" sz="2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GB" sz="11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Getting drunk and behaving badly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Using offensive language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Seeking wisdom through philosophy and religious experiences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financial and entertainment culture of the city was centred around the Temple of Artemis, which was also the city’s main bank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GB" sz="4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GB" sz="4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GB" sz="4000" b="1" i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7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2369-82A5-B9E5-1BE8-8C36346AC5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553FF-EFD9-BD8C-6042-B480D0C513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D975594-84EC-58D6-ECCF-C65042D31D3D}"/>
              </a:ext>
            </a:extLst>
          </p:cNvPr>
          <p:cNvSpPr/>
          <p:nvPr/>
        </p:nvSpPr>
        <p:spPr>
          <a:xfrm>
            <a:off x="469783" y="427839"/>
            <a:ext cx="11283193" cy="6140741"/>
          </a:xfrm>
          <a:prstGeom prst="roundRect">
            <a:avLst/>
          </a:prstGeom>
          <a:solidFill>
            <a:srgbClr val="8398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9E4F6-FDC4-26C4-179C-48D76BE2C374}"/>
              </a:ext>
            </a:extLst>
          </p:cNvPr>
          <p:cNvSpPr txBox="1"/>
          <p:nvPr/>
        </p:nvSpPr>
        <p:spPr>
          <a:xfrm>
            <a:off x="822121" y="822121"/>
            <a:ext cx="10444294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What was the sexual culture in Ephesus?</a:t>
            </a:r>
            <a:endParaRPr lang="en-GB" sz="2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GB" sz="11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Casual sex was encouraged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cult of Artemis held sexual initiation rituals involving prostitution within an act of worship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Being ‘enlightened’ meant pursing sexual freedom rather than exercising restraint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Sex was often used as a weapon to oppress or punish the vulnerable (including children and slaves)</a:t>
            </a:r>
          </a:p>
          <a:p>
            <a:endParaRPr lang="en-GB" sz="4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GB" sz="4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GB" sz="4000" b="1" i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09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2369-82A5-B9E5-1BE8-8C36346AC5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553FF-EFD9-BD8C-6042-B480D0C513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D975594-84EC-58D6-ECCF-C65042D31D3D}"/>
              </a:ext>
            </a:extLst>
          </p:cNvPr>
          <p:cNvSpPr/>
          <p:nvPr/>
        </p:nvSpPr>
        <p:spPr>
          <a:xfrm>
            <a:off x="469783" y="427839"/>
            <a:ext cx="11283193" cy="6140741"/>
          </a:xfrm>
          <a:prstGeom prst="roundRect">
            <a:avLst/>
          </a:prstGeom>
          <a:solidFill>
            <a:srgbClr val="8398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9E4F6-FDC4-26C4-179C-48D76BE2C374}"/>
              </a:ext>
            </a:extLst>
          </p:cNvPr>
          <p:cNvSpPr txBox="1"/>
          <p:nvPr/>
        </p:nvSpPr>
        <p:spPr>
          <a:xfrm>
            <a:off x="1023457" y="822121"/>
            <a:ext cx="1024295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Paul urges the Ephesians to turn away from</a:t>
            </a:r>
          </a:p>
          <a:p>
            <a:endParaRPr lang="en-GB" sz="2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Fornication					</a:t>
            </a:r>
          </a:p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Impurity of any kind			</a:t>
            </a:r>
          </a:p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Greed</a:t>
            </a:r>
          </a:p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Unwholesome talk</a:t>
            </a:r>
          </a:p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Foolishness and drunkenness</a:t>
            </a:r>
          </a:p>
          <a:p>
            <a:endParaRPr lang="en-GB" sz="2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He calls these things the </a:t>
            </a:r>
          </a:p>
          <a:p>
            <a:r>
              <a:rPr lang="en-GB" sz="4000" b="1" i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			</a:t>
            </a:r>
            <a:r>
              <a:rPr lang="en-GB" sz="4000" b="1" i="1" dirty="0">
                <a:latin typeface="Roboto" panose="02000000000000000000" pitchFamily="2" charset="0"/>
                <a:ea typeface="Roboto" panose="02000000000000000000" pitchFamily="2" charset="0"/>
              </a:rPr>
              <a:t>unfruitful works of darkness.</a:t>
            </a:r>
          </a:p>
        </p:txBody>
      </p:sp>
    </p:spTree>
    <p:extLst>
      <p:ext uri="{BB962C8B-B14F-4D97-AF65-F5344CB8AC3E}">
        <p14:creationId xmlns:p14="http://schemas.microsoft.com/office/powerpoint/2010/main" val="305186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2369-82A5-B9E5-1BE8-8C36346AC5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553FF-EFD9-BD8C-6042-B480D0C513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D975594-84EC-58D6-ECCF-C65042D31D3D}"/>
              </a:ext>
            </a:extLst>
          </p:cNvPr>
          <p:cNvSpPr/>
          <p:nvPr/>
        </p:nvSpPr>
        <p:spPr>
          <a:xfrm>
            <a:off x="469783" y="427839"/>
            <a:ext cx="11283193" cy="6140741"/>
          </a:xfrm>
          <a:prstGeom prst="roundRect">
            <a:avLst/>
          </a:prstGeom>
          <a:solidFill>
            <a:srgbClr val="8398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9E4F6-FDC4-26C4-179C-48D76BE2C374}"/>
              </a:ext>
            </a:extLst>
          </p:cNvPr>
          <p:cNvSpPr txBox="1"/>
          <p:nvPr/>
        </p:nvSpPr>
        <p:spPr>
          <a:xfrm>
            <a:off x="788565" y="822121"/>
            <a:ext cx="1047785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we apply this to our lives?</a:t>
            </a:r>
          </a:p>
          <a:p>
            <a:endParaRPr lang="en-GB" sz="2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Examine our hearts to </a:t>
            </a:r>
            <a:r>
              <a:rPr lang="en-GB" sz="4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see if our </a:t>
            </a:r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behaviour is coming from selfish motives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i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Try and find out what is pleasing to the Lord (verse 10) </a:t>
            </a:r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through prayer and listening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Turn towards what is good</a:t>
            </a:r>
            <a:endParaRPr lang="en-GB" sz="4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695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Jema Ball</dc:creator>
  <cp:lastModifiedBy>Office</cp:lastModifiedBy>
  <cp:revision>12</cp:revision>
  <dcterms:created xsi:type="dcterms:W3CDTF">2023-07-13T12:30:16Z</dcterms:created>
  <dcterms:modified xsi:type="dcterms:W3CDTF">2023-07-14T08:41:26Z</dcterms:modified>
</cp:coreProperties>
</file>