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0" r:id="rId2"/>
    <p:sldId id="2941" r:id="rId3"/>
    <p:sldId id="2942" r:id="rId4"/>
    <p:sldId id="2943" r:id="rId5"/>
    <p:sldId id="2944" r:id="rId6"/>
    <p:sldId id="2945" r:id="rId7"/>
    <p:sldId id="2946" r:id="rId8"/>
    <p:sldId id="294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B4DE8-827C-471B-9CC8-5FD93E35D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3A26-FF56-4B11-AA5B-E8E8B5497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86792-E313-4A9A-BAA6-90E6B514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EC10D-8142-4D62-AE43-65572BF5D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1A1FC-06FE-4DC2-81E5-902E1C026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11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6068-94DB-486D-997C-1C89C6F3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8C947-5A1D-4A19-A458-D9A7F8638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E97B0-9A5C-40A0-8617-BEDB1B80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711D1-6EFE-4B18-A2C0-5420A721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798BC-8B6F-494A-A9C3-D47DEC6D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04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15A9C-D476-4297-B2EC-E93F9E09A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15CA0-48A6-4232-B8A0-77993419C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BB374-C045-4BDF-946B-1B43AA56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5B535-83CA-45B0-8C9A-F5624208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73B42-97E0-4574-B630-D0BABE59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52095-1D78-44C4-9980-4A1EBC98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F820-55BE-4214-9449-93F5936BA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0F20E-AFC9-425D-92AB-09FA701C1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EFF2-6D7A-4E80-A026-C464AFE2B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AEBDF-D4F4-4686-A5BA-0F879EB6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52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DC11E-FDC3-4820-8293-8AAEBCDD2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1BF96-358B-4338-A760-2A4088734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87E23-A580-4040-B2EB-2B1F7A85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6759B-CA90-455D-997C-D3865B7B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23572-42C6-4BDC-9D5F-AA3DDF57C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4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7CCE-F69F-4982-9A8B-A30A7ADE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9450-55C8-45A0-BF12-4FB6FCFD9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329E8-E1D2-425F-9E3B-2970D163C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B880E-7A37-46D3-870B-3B212FCEE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14F56-9ABD-4B85-BB90-D7372671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DDB49E-CBDE-4B36-8F9F-6E126CB8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92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0EC6-F9B0-4857-9BAA-FC701042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07B08-CC51-4D9B-8E5D-FC78A138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8B1D0-CF6E-4972-969B-7A4C93EB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AAF147-C9AB-41BB-A5C6-D05E9F783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58FF31-3616-4840-B92E-E2A74E84E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B9EC5E-BE73-4F3F-9E1F-DD3C2C89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9AA09-B225-4C8D-A466-AE824C15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7D048B-4B7A-41B2-BD5D-36EA9C1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29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28F6F-0D65-43D8-8188-2E8994D1E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D6E9D7-6555-40C4-B619-C4BED382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EDF0A-B6BF-4A75-8A6A-38119FB6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FE6AE-0339-4672-9131-56A8A5E17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66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904794-346D-4BB7-95CB-052B263D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1427E-1587-49FB-8762-2C45F41C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D75E6-4CBC-4A0B-98A6-BBEF40A8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9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D3B50-E986-4F9E-AB22-7EA59C1F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B083-8DFC-47A6-9A12-92FED6EF1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D6173-DDE1-4CC8-A566-6B09CAAC1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6E893-BF94-4218-9439-74EF125B4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CA173-9596-4533-A570-26EFD22D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D60BB-C4D2-4C7D-870E-8B390AE4C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4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A7A1-BE7E-4393-A0E3-4CF9421B4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19FA03-7F81-4AD8-8E0E-367841E51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FDDAF-3226-4315-BF06-1DF3D1A73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CECDA-B240-4847-B927-2D1E5828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C3F44-852F-49BC-A640-9048C204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A5A3B-745A-4C6F-AFB1-6E460502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63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5BC813-A2B9-49E0-B0F9-C4FB9125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7C18E-93CB-4C12-BF43-ACC601CD1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C76AF-1F27-465D-B9F9-12C6A0010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20CB-2C27-4A69-8170-8B7A8B715A3B}" type="datetimeFigureOut">
              <a:rPr lang="en-GB" smtClean="0"/>
              <a:t>20/02/2025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C5138-A2ED-494D-B494-19C2F185E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429A8-49A3-4ED6-8F5B-4779FDE21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8222-71BB-4A58-BB5A-12575F51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7E589-2F16-3737-652D-81724CC2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7A557-15E1-38C4-D501-7CD4FF65F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7 Lessons Christians Can Learn from Passover and the Feast of ...">
            <a:extLst>
              <a:ext uri="{FF2B5EF4-FFF2-40B4-BE49-F238E27FC236}">
                <a16:creationId xmlns:a16="http://schemas.microsoft.com/office/drawing/2014/main" id="{FAAA4198-A705-E027-4B07-06A90AF5F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r="11459"/>
          <a:stretch/>
        </p:blipFill>
        <p:spPr bwMode="auto">
          <a:xfrm>
            <a:off x="18627" y="365125"/>
            <a:ext cx="12173373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51BF92-A83B-8F63-CE3D-5312523EB8E5}"/>
              </a:ext>
            </a:extLst>
          </p:cNvPr>
          <p:cNvSpPr txBox="1"/>
          <p:nvPr/>
        </p:nvSpPr>
        <p:spPr>
          <a:xfrm>
            <a:off x="7776928" y="612257"/>
            <a:ext cx="4303790" cy="132802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In Hebrew the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Festival of Unleavened Bread is called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Chag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HaMatzot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2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56BEE3-11A8-05F3-3656-544F48667551}"/>
              </a:ext>
            </a:extLst>
          </p:cNvPr>
          <p:cNvSpPr txBox="1"/>
          <p:nvPr/>
        </p:nvSpPr>
        <p:spPr>
          <a:xfrm>
            <a:off x="6243873" y="413081"/>
            <a:ext cx="5649362" cy="119181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Chag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HaMatzot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Feast of Unleavened Bread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5A6A56-4F27-BB0C-1367-89542899E6E4}"/>
              </a:ext>
            </a:extLst>
          </p:cNvPr>
          <p:cNvSpPr txBox="1"/>
          <p:nvPr/>
        </p:nvSpPr>
        <p:spPr>
          <a:xfrm>
            <a:off x="217283" y="2343560"/>
            <a:ext cx="5649362" cy="173664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Chametz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All traces of any leaven or food made with leaven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A5CE5F-198B-90B2-CB85-477D876AA11B}"/>
              </a:ext>
            </a:extLst>
          </p:cNvPr>
          <p:cNvSpPr txBox="1"/>
          <p:nvPr/>
        </p:nvSpPr>
        <p:spPr>
          <a:xfrm>
            <a:off x="6243873" y="1901807"/>
            <a:ext cx="4261167" cy="64698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Leaven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 = yeast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7484A2-8E92-B853-ACAD-68CFCEFF6846}"/>
              </a:ext>
            </a:extLst>
          </p:cNvPr>
          <p:cNvSpPr txBox="1"/>
          <p:nvPr/>
        </p:nvSpPr>
        <p:spPr>
          <a:xfrm>
            <a:off x="6243873" y="2814341"/>
            <a:ext cx="5649362" cy="228147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Bedikat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 Chametz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The ceremony where the final crumbs of leaven are removed from the house, marking the start of the Feast of Unleavened Bread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4B6A2-8229-652B-5721-FFB169B9DDFD}"/>
              </a:ext>
            </a:extLst>
          </p:cNvPr>
          <p:cNvSpPr txBox="1"/>
          <p:nvPr/>
        </p:nvSpPr>
        <p:spPr>
          <a:xfrm>
            <a:off x="6243873" y="5361365"/>
            <a:ext cx="5649362" cy="11918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Matzah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Bread made without leaven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079E88-F280-679A-0BD5-FCAD2E0BA142}"/>
              </a:ext>
            </a:extLst>
          </p:cNvPr>
          <p:cNvSpPr txBox="1"/>
          <p:nvPr/>
        </p:nvSpPr>
        <p:spPr>
          <a:xfrm>
            <a:off x="217283" y="376534"/>
            <a:ext cx="5649362" cy="16004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Feast of the Passover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Remembering the deliverance of the Israelites from Egypt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819B7-24FA-5EB5-FF38-8BE57BAA550A}"/>
              </a:ext>
            </a:extLst>
          </p:cNvPr>
          <p:cNvSpPr txBox="1"/>
          <p:nvPr/>
        </p:nvSpPr>
        <p:spPr>
          <a:xfrm>
            <a:off x="217283" y="4446794"/>
            <a:ext cx="5649362" cy="200906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Nisan 14/15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Feast of the Passover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Nisan 15-22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Feast of Unleavened Bread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81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1D906-04A8-85AD-F31F-9C390C939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61F75D2-5385-2005-7968-9959F28BFA5D}"/>
              </a:ext>
            </a:extLst>
          </p:cNvPr>
          <p:cNvSpPr txBox="1"/>
          <p:nvPr/>
        </p:nvSpPr>
        <p:spPr>
          <a:xfrm>
            <a:off x="266608" y="395661"/>
            <a:ext cx="7007382" cy="715089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Breadmaking in ancient Israel</a:t>
            </a:r>
          </a:p>
        </p:txBody>
      </p:sp>
      <p:pic>
        <p:nvPicPr>
          <p:cNvPr id="2050" name="Picture 2" descr="Bread dough clipart 20 free Cliparts | Download images on Clipground 2024">
            <a:extLst>
              <a:ext uri="{FF2B5EF4-FFF2-40B4-BE49-F238E27FC236}">
                <a16:creationId xmlns:a16="http://schemas.microsoft.com/office/drawing/2014/main" id="{8DF7B431-6617-CC1D-2F97-BDA555ACF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493" y="1115533"/>
            <a:ext cx="2586721" cy="21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ugh Clip Art at Clker.com - vector clip art online, royalty free ...">
            <a:extLst>
              <a:ext uri="{FF2B5EF4-FFF2-40B4-BE49-F238E27FC236}">
                <a16:creationId xmlns:a16="http://schemas.microsoft.com/office/drawing/2014/main" id="{B4E2EEA6-7B6A-03AC-D945-9C025FAAE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703" y="877317"/>
            <a:ext cx="1080325" cy="89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Line arrow: Clockwise curve with solid fill">
            <a:extLst>
              <a:ext uri="{FF2B5EF4-FFF2-40B4-BE49-F238E27FC236}">
                <a16:creationId xmlns:a16="http://schemas.microsoft.com/office/drawing/2014/main" id="{FE397571-B74C-88F2-B40A-D54850FA5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833024">
            <a:off x="8812457" y="55267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D80CF9-96B1-95BF-8012-377920E89B4A}"/>
              </a:ext>
            </a:extLst>
          </p:cNvPr>
          <p:cNvSpPr txBox="1"/>
          <p:nvPr/>
        </p:nvSpPr>
        <p:spPr>
          <a:xfrm>
            <a:off x="1167898" y="1419939"/>
            <a:ext cx="6056768" cy="1532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Small piece of old dough containing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leaven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(yeast) is added to the new dough to make it rise.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3BB16-CAAA-6D11-41BD-79ADB3C264F0}"/>
              </a:ext>
            </a:extLst>
          </p:cNvPr>
          <p:cNvSpPr txBox="1"/>
          <p:nvPr/>
        </p:nvSpPr>
        <p:spPr>
          <a:xfrm>
            <a:off x="3452219" y="3601323"/>
            <a:ext cx="7131282" cy="15323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But the old dough also contains bacteria (from the air, people’s hands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etc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) which cause the new dough, over time, to decay.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1B8320-DB75-37D0-CC5D-F7BF2D616E69}"/>
              </a:ext>
            </a:extLst>
          </p:cNvPr>
          <p:cNvSpPr txBox="1"/>
          <p:nvPr/>
        </p:nvSpPr>
        <p:spPr>
          <a:xfrm>
            <a:off x="455370" y="5777669"/>
            <a:ext cx="11368456" cy="71508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So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leaven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(Chametz)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was associated with death and corruption.</a:t>
            </a:r>
          </a:p>
        </p:txBody>
      </p:sp>
      <p:pic>
        <p:nvPicPr>
          <p:cNvPr id="2054" name="Picture 6" descr="Moldy Bread Illustrations, Royalty-Free Vector Graphics &amp; Clip Art - iStock">
            <a:extLst>
              <a:ext uri="{FF2B5EF4-FFF2-40B4-BE49-F238E27FC236}">
                <a16:creationId xmlns:a16="http://schemas.microsoft.com/office/drawing/2014/main" id="{5751BF5A-0DF8-663E-1AE4-5B966F456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69" y="3348155"/>
            <a:ext cx="2682278" cy="18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5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C3104-DB21-1157-E9B5-A1844625B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B816B2-9CA6-9322-53E7-C6EF7A48A97B}"/>
              </a:ext>
            </a:extLst>
          </p:cNvPr>
          <p:cNvSpPr txBox="1"/>
          <p:nvPr/>
        </p:nvSpPr>
        <p:spPr>
          <a:xfrm>
            <a:off x="217283" y="252209"/>
            <a:ext cx="5649362" cy="555045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Chametz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All traces of any leaven or food made with leaven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Chametz is a symbol of how sin corrupts the human soul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God commands His people to ‘put away’ sin, distancing themselves from 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F7A089-C5C9-7CB5-7652-7E1DE35CD9AC}"/>
              </a:ext>
            </a:extLst>
          </p:cNvPr>
          <p:cNvSpPr txBox="1"/>
          <p:nvPr/>
        </p:nvSpPr>
        <p:spPr>
          <a:xfrm>
            <a:off x="6096001" y="252209"/>
            <a:ext cx="5878716" cy="56185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Matzah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Bread made without leaven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Matzah is a symbol of purity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It’s the ‘bread of our affliction’ (affliction = sin).  By removing the leaven, Matzah is the reminder that God removed the Israelites from their ‘old life’ of slavery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97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8AF74-15CE-2339-F4E4-35C949E22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0D23E9-0C27-54A5-235F-8352E867190D}"/>
              </a:ext>
            </a:extLst>
          </p:cNvPr>
          <p:cNvSpPr txBox="1"/>
          <p:nvPr/>
        </p:nvSpPr>
        <p:spPr>
          <a:xfrm>
            <a:off x="359121" y="186744"/>
            <a:ext cx="8078709" cy="6469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Jesus and The Feast of Unleavened Bread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Jesus breaks the bread the last supper boho silhouette | Premium AI ...">
            <a:extLst>
              <a:ext uri="{FF2B5EF4-FFF2-40B4-BE49-F238E27FC236}">
                <a16:creationId xmlns:a16="http://schemas.microsoft.com/office/drawing/2014/main" id="{EEABB2F8-6FF9-D358-39C4-5E37D422B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57" y="2263769"/>
            <a:ext cx="3594697" cy="359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F5067C-1BB9-3B83-8149-8F9BACD64447}"/>
              </a:ext>
            </a:extLst>
          </p:cNvPr>
          <p:cNvSpPr txBox="1"/>
          <p:nvPr/>
        </p:nvSpPr>
        <p:spPr>
          <a:xfrm>
            <a:off x="6315250" y="2229741"/>
            <a:ext cx="2372007" cy="1123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Matzah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Bread made without leaven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phic 1" descr="Line arrow: Clockwise curve with solid fill">
            <a:extLst>
              <a:ext uri="{FF2B5EF4-FFF2-40B4-BE49-F238E27FC236}">
                <a16:creationId xmlns:a16="http://schemas.microsoft.com/office/drawing/2014/main" id="{3E2AC98C-B7C8-8E45-2CCA-8592AFE5E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551949" flipV="1">
            <a:off x="7227023" y="3467078"/>
            <a:ext cx="1134655" cy="11346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924153-A4D2-81C9-1116-FE7E87AA0D5F}"/>
              </a:ext>
            </a:extLst>
          </p:cNvPr>
          <p:cNvSpPr txBox="1"/>
          <p:nvPr/>
        </p:nvSpPr>
        <p:spPr>
          <a:xfrm>
            <a:off x="9149283" y="1544763"/>
            <a:ext cx="2534969" cy="91940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‘This is my body, broken for you.’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309D8-546B-04A8-76F5-7FDBE5A98405}"/>
              </a:ext>
            </a:extLst>
          </p:cNvPr>
          <p:cNvSpPr txBox="1"/>
          <p:nvPr/>
        </p:nvSpPr>
        <p:spPr>
          <a:xfrm>
            <a:off x="246521" y="1197923"/>
            <a:ext cx="5849479" cy="52099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Jesus links His body to the Matzah bread because: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is free from corruption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will be ‘broken’ on the cross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is the only way humans can be delivered into a new life with God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He is both the Passover Lamb and the ‘bread of our affliction’ (taking the punishment that our sins deserve)</a:t>
            </a:r>
          </a:p>
        </p:txBody>
      </p:sp>
    </p:spTree>
    <p:extLst>
      <p:ext uri="{BB962C8B-B14F-4D97-AF65-F5344CB8AC3E}">
        <p14:creationId xmlns:p14="http://schemas.microsoft.com/office/powerpoint/2010/main" val="148355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3F23E-1524-9057-65F9-2850D5B43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D287CF-C0B7-29E9-AB8E-70C8B0EABB6B}"/>
              </a:ext>
            </a:extLst>
          </p:cNvPr>
          <p:cNvSpPr txBox="1"/>
          <p:nvPr/>
        </p:nvSpPr>
        <p:spPr>
          <a:xfrm>
            <a:off x="359121" y="186744"/>
            <a:ext cx="9183231" cy="7831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Jesus, The Feast of Unleavened Bread….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and us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80C2FE-CA39-7962-1121-B9134FB8D252}"/>
              </a:ext>
            </a:extLst>
          </p:cNvPr>
          <p:cNvSpPr txBox="1"/>
          <p:nvPr/>
        </p:nvSpPr>
        <p:spPr>
          <a:xfrm>
            <a:off x="7330282" y="1312238"/>
            <a:ext cx="4403003" cy="39159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Through Jesus we 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 new creation!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Purified through His uncorrupted (unleavened) life, broken (given) for us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C92A63-3B7B-A6B9-4668-1F4324079AFC}"/>
              </a:ext>
            </a:extLst>
          </p:cNvPr>
          <p:cNvSpPr txBox="1"/>
          <p:nvPr/>
        </p:nvSpPr>
        <p:spPr>
          <a:xfrm>
            <a:off x="485863" y="1329264"/>
            <a:ext cx="4040863" cy="391596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Without Jesus we 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Enslaved to the ‘old way’ of life, which leads to death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Contaminated by (the ‘leaven’ of) our sins</a:t>
            </a:r>
          </a:p>
        </p:txBody>
      </p:sp>
      <p:pic>
        <p:nvPicPr>
          <p:cNvPr id="2" name="Picture 2" descr="Jesus breaks the bread the last supper boho silhouette | Premium AI ...">
            <a:extLst>
              <a:ext uri="{FF2B5EF4-FFF2-40B4-BE49-F238E27FC236}">
                <a16:creationId xmlns:a16="http://schemas.microsoft.com/office/drawing/2014/main" id="{B6668A92-670E-E17A-05E7-334E1630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85" y="2317074"/>
            <a:ext cx="2223851" cy="222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E8C1E6-78DD-42B0-28F9-8C8C0A6C01AE}"/>
              </a:ext>
            </a:extLst>
          </p:cNvPr>
          <p:cNvSpPr txBox="1"/>
          <p:nvPr/>
        </p:nvSpPr>
        <p:spPr>
          <a:xfrm>
            <a:off x="4807378" y="4416495"/>
            <a:ext cx="2223851" cy="7831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‘This is my body, broken for you.’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38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D894E-518B-D7E2-5D58-DA992A0E2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EDC1EA-BD23-5A49-9391-B5243130A29A}"/>
              </a:ext>
            </a:extLst>
          </p:cNvPr>
          <p:cNvSpPr txBox="1"/>
          <p:nvPr/>
        </p:nvSpPr>
        <p:spPr>
          <a:xfrm>
            <a:off x="6183519" y="2419891"/>
            <a:ext cx="5649362" cy="423945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Evangelism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Point to Jesus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Trust that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Holy Spirit will convict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in God’s timing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leaven of sin will be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removed gradually,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it’s not linear!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Is it a sin?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Is it stopping us from loving God or our neighbour?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Above all, love!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2F5FA3-EF81-20F7-BBA1-B711BB816B9F}"/>
              </a:ext>
            </a:extLst>
          </p:cNvPr>
          <p:cNvSpPr txBox="1"/>
          <p:nvPr/>
        </p:nvSpPr>
        <p:spPr>
          <a:xfrm>
            <a:off x="359119" y="2419891"/>
            <a:ext cx="5444152" cy="42054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Discipleship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Sanctification: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 life devoted to ‘putting away’ the leaven of sin, empowered by the Holy Spirit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Confession: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A regular 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‘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Bedikat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 Chametz’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 ceremony,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ridding the house (our body, heart, mind) of the leaven of sin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Loving challenge: 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Encouraging  (cheering one another on) our fellow Christians in this task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B4216-B12F-538D-0B8D-29280F82AD2A}"/>
              </a:ext>
            </a:extLst>
          </p:cNvPr>
          <p:cNvSpPr txBox="1"/>
          <p:nvPr/>
        </p:nvSpPr>
        <p:spPr>
          <a:xfrm>
            <a:off x="359121" y="186744"/>
            <a:ext cx="9183231" cy="78319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Jesus, The Feast of Unleavened Bread….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and us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EF44C-52A6-6C2F-F1C3-41929FE804E9}"/>
              </a:ext>
            </a:extLst>
          </p:cNvPr>
          <p:cNvSpPr txBox="1"/>
          <p:nvPr/>
        </p:nvSpPr>
        <p:spPr>
          <a:xfrm>
            <a:off x="359119" y="1169012"/>
            <a:ext cx="11473762" cy="10556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They asked:  How should we live?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Jesus said: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Arial Unicode MS"/>
                <a:cs typeface="Arial Unicode MS"/>
              </a:rPr>
              <a:t>Love God and love your neighbour (Mark 12:28-34)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98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B908-92A7-E5B8-5EA8-53DFC5722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2650A-FDF6-0FD1-C54A-CA9F39A43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324AA-F399-92EC-AF67-BE8B99711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515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534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Office</cp:lastModifiedBy>
  <cp:revision>1</cp:revision>
  <dcterms:created xsi:type="dcterms:W3CDTF">2025-02-20T14:40:14Z</dcterms:created>
  <dcterms:modified xsi:type="dcterms:W3CDTF">2025-02-20T14:40:36Z</dcterms:modified>
</cp:coreProperties>
</file>